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2" r:id="rId3"/>
    <p:sldId id="263" r:id="rId4"/>
    <p:sldId id="264" r:id="rId5"/>
    <p:sldId id="266" r:id="rId6"/>
    <p:sldId id="265" r:id="rId7"/>
    <p:sldId id="267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29ACD7A-A5A5-4B78-A5E2-37DDA3E97A9E}">
          <p14:sldIdLst>
            <p14:sldId id="256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600"/>
    <a:srgbClr val="FFFF66"/>
    <a:srgbClr val="FFFF99"/>
    <a:srgbClr val="FFFF00"/>
    <a:srgbClr val="D60000"/>
    <a:srgbClr val="DCFEA4"/>
    <a:srgbClr val="CCFFCC"/>
    <a:srgbClr val="333300"/>
    <a:srgbClr val="F8F8F8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Средний стиль 1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48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Доильные аппараты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ubbleChart>
        <c:varyColors val="0"/>
        <c:ser>
          <c:idx val="0"/>
          <c:order val="0"/>
          <c:tx>
            <c:strRef>
              <c:f>Лист1!$Q$2</c:f>
              <c:strCache>
                <c:ptCount val="1"/>
                <c:pt idx="0">
                  <c:v>Качество</c:v>
                </c:pt>
              </c:strCache>
            </c:strRef>
          </c:tx>
          <c:spPr>
            <a:solidFill>
              <a:srgbClr val="C4D6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ru-RU"/>
                      <a:t>МЗДО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D557-4702-81A5-58B561247A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ru-RU"/>
                      <a:t>ЧВМЗ</a:t>
                    </a:r>
                    <a:endParaRPr lang="ru-RU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D557-4702-81A5-58B561247A1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ru-RU"/>
                      <a:t>МДУ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D557-4702-81A5-58B561247A1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ru-RU"/>
                      <a:t>Фермер</a:t>
                    </a:r>
                    <a:endParaRPr lang="ru-RU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D557-4702-81A5-58B561247A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Лист1!$P$3:$P$6</c:f>
              <c:numCache>
                <c:formatCode>_-* #\ ##0\ [$₽-419]_-;\-* #\ ##0\ [$₽-419]_-;_-* "-"??\ [$₽-419]_-;_-@_-</c:formatCode>
                <c:ptCount val="4"/>
                <c:pt idx="0">
                  <c:v>32100</c:v>
                </c:pt>
                <c:pt idx="1">
                  <c:v>27000</c:v>
                </c:pt>
                <c:pt idx="2">
                  <c:v>26000</c:v>
                </c:pt>
                <c:pt idx="3">
                  <c:v>29260</c:v>
                </c:pt>
              </c:numCache>
            </c:numRef>
          </c:xVal>
          <c:yVal>
            <c:numRef>
              <c:f>Лист1!$Q$3:$Q$6</c:f>
              <c:numCache>
                <c:formatCode>General</c:formatCode>
                <c:ptCount val="4"/>
                <c:pt idx="0">
                  <c:v>4</c:v>
                </c:pt>
                <c:pt idx="1">
                  <c:v>7</c:v>
                </c:pt>
                <c:pt idx="2">
                  <c:v>5</c:v>
                </c:pt>
                <c:pt idx="3">
                  <c:v>9</c:v>
                </c:pt>
              </c:numCache>
            </c:numRef>
          </c:yVal>
          <c:bubbleSize>
            <c:numRef>
              <c:f>Лист1!$R$3:$R$6</c:f>
              <c:numCache>
                <c:formatCode>0%</c:formatCode>
                <c:ptCount val="4"/>
                <c:pt idx="0">
                  <c:v>0.13</c:v>
                </c:pt>
                <c:pt idx="1">
                  <c:v>0.28000000000000008</c:v>
                </c:pt>
                <c:pt idx="2">
                  <c:v>9.0000000000000052E-2</c:v>
                </c:pt>
                <c:pt idx="3">
                  <c:v>0.46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D557-4702-81A5-58B561247A1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100"/>
        <c:showNegBubbles val="0"/>
        <c:axId val="131127168"/>
        <c:axId val="132677632"/>
      </c:bubbleChart>
      <c:valAx>
        <c:axId val="131127168"/>
        <c:scaling>
          <c:orientation val="minMax"/>
          <c:min val="2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Розничная цена на аналогичную модель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_-* #\ ##0\ [$₽-419]_-;\-* #\ ##0\ [$₽-419]_-;_-* &quot;-&quot;??\ [$₽-419]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2677632"/>
        <c:crosses val="autoZero"/>
        <c:crossBetween val="midCat"/>
      </c:valAx>
      <c:valAx>
        <c:axId val="13267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Качество изделий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1127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Измельчители зерна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ubbleChart>
        <c:varyColors val="0"/>
        <c:ser>
          <c:idx val="0"/>
          <c:order val="0"/>
          <c:tx>
            <c:strRef>
              <c:f>'Лист1 (2)'!$S$9</c:f>
              <c:strCache>
                <c:ptCount val="1"/>
                <c:pt idx="0">
                  <c:v>Качество</c:v>
                </c:pt>
              </c:strCache>
            </c:strRef>
          </c:tx>
          <c:spPr>
            <a:solidFill>
              <a:srgbClr val="C4D6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ru-RU"/>
                      <a:t>Фермер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1310-449C-9354-66868490951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ru-RU"/>
                      <a:t>Электромаш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1310-449C-9354-668684909518}"/>
                </c:ext>
              </c:extLst>
            </c:dLbl>
            <c:dLbl>
              <c:idx val="2"/>
              <c:layout>
                <c:manualLayout>
                  <c:x val="-5.580858250981087E-2"/>
                  <c:y val="-0.21758233452944675"/>
                </c:manualLayout>
              </c:layout>
              <c:tx>
                <c:rich>
                  <a:bodyPr/>
                  <a:lstStyle/>
                  <a:p>
                    <a:r>
                      <a:rPr lang="ru-RU"/>
                      <a:t>Технобыт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1310-449C-9354-66868490951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ru-RU"/>
                      <a:t>ТермМикс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1310-449C-9354-66868490951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ru-RU"/>
                      <a:t>Вихрь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1310-449C-9354-6686849095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'Лист1 (2)'!$R$10:$R$14</c:f>
              <c:numCache>
                <c:formatCode>General</c:formatCode>
                <c:ptCount val="5"/>
                <c:pt idx="0">
                  <c:v>4215</c:v>
                </c:pt>
                <c:pt idx="1">
                  <c:v>3550</c:v>
                </c:pt>
                <c:pt idx="2">
                  <c:v>3850</c:v>
                </c:pt>
                <c:pt idx="3">
                  <c:v>3719</c:v>
                </c:pt>
                <c:pt idx="4">
                  <c:v>3890</c:v>
                </c:pt>
              </c:numCache>
            </c:numRef>
          </c:xVal>
          <c:yVal>
            <c:numRef>
              <c:f>'Лист1 (2)'!$S$10:$S$14</c:f>
              <c:numCache>
                <c:formatCode>General</c:formatCode>
                <c:ptCount val="5"/>
                <c:pt idx="0">
                  <c:v>9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</c:numCache>
            </c:numRef>
          </c:yVal>
          <c:bubbleSize>
            <c:numRef>
              <c:f>'Лист1 (2)'!$T$10:$T$14</c:f>
              <c:numCache>
                <c:formatCode>0%</c:formatCode>
                <c:ptCount val="5"/>
                <c:pt idx="0">
                  <c:v>0.58000000000000007</c:v>
                </c:pt>
                <c:pt idx="1">
                  <c:v>0.43000000000000027</c:v>
                </c:pt>
                <c:pt idx="2">
                  <c:v>0.56000000000000005</c:v>
                </c:pt>
                <c:pt idx="3">
                  <c:v>0.41000000000000025</c:v>
                </c:pt>
                <c:pt idx="4">
                  <c:v>0.37000000000000027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310-449C-9354-668684909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03981440"/>
        <c:axId val="103983360"/>
      </c:bubbleChart>
      <c:valAx>
        <c:axId val="103981440"/>
        <c:scaling>
          <c:orientation val="minMax"/>
          <c:min val="3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Средняя розничная цена на аналогичные модели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983360"/>
        <c:crosses val="autoZero"/>
        <c:crossBetween val="midCat"/>
      </c:valAx>
      <c:valAx>
        <c:axId val="10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Качество изделий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981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64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8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02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10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50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7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82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95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32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23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7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A3FE2-9F4B-458F-BD8E-E4AFB295485A}" type="datetimeFigureOut">
              <a:rPr lang="ru-RU" smtClean="0"/>
              <a:pPr/>
              <a:t>20.04.2022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426DA-A471-4275-8F13-6B46B78AD12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3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Блок-схема: задержка 10"/>
          <p:cNvSpPr/>
          <p:nvPr/>
        </p:nvSpPr>
        <p:spPr>
          <a:xfrm>
            <a:off x="-10403" y="2902401"/>
            <a:ext cx="7398262" cy="3077137"/>
          </a:xfrm>
          <a:custGeom>
            <a:avLst/>
            <a:gdLst>
              <a:gd name="connsiteX0" fmla="*/ 0 w 3089797"/>
              <a:gd name="connsiteY0" fmla="*/ 0 h 3194011"/>
              <a:gd name="connsiteX1" fmla="*/ 1544899 w 3089797"/>
              <a:gd name="connsiteY1" fmla="*/ 0 h 3194011"/>
              <a:gd name="connsiteX2" fmla="*/ 3089798 w 3089797"/>
              <a:gd name="connsiteY2" fmla="*/ 1597006 h 3194011"/>
              <a:gd name="connsiteX3" fmla="*/ 1544899 w 3089797"/>
              <a:gd name="connsiteY3" fmla="*/ 3194012 h 3194011"/>
              <a:gd name="connsiteX4" fmla="*/ 0 w 3089797"/>
              <a:gd name="connsiteY4" fmla="*/ 3194011 h 3194011"/>
              <a:gd name="connsiteX5" fmla="*/ 0 w 3089797"/>
              <a:gd name="connsiteY5" fmla="*/ 0 h 3194011"/>
              <a:gd name="connsiteX0" fmla="*/ 4896091 w 7985889"/>
              <a:gd name="connsiteY0" fmla="*/ 0 h 3194012"/>
              <a:gd name="connsiteX1" fmla="*/ 6440990 w 7985889"/>
              <a:gd name="connsiteY1" fmla="*/ 0 h 3194012"/>
              <a:gd name="connsiteX2" fmla="*/ 7985889 w 7985889"/>
              <a:gd name="connsiteY2" fmla="*/ 1597006 h 3194012"/>
              <a:gd name="connsiteX3" fmla="*/ 6440990 w 7985889"/>
              <a:gd name="connsiteY3" fmla="*/ 3194012 h 3194012"/>
              <a:gd name="connsiteX4" fmla="*/ 0 w 7985889"/>
              <a:gd name="connsiteY4" fmla="*/ 3147713 h 3194012"/>
              <a:gd name="connsiteX5" fmla="*/ 4896091 w 7985889"/>
              <a:gd name="connsiteY5" fmla="*/ 0 h 3194012"/>
              <a:gd name="connsiteX0" fmla="*/ 23150 w 7985889"/>
              <a:gd name="connsiteY0" fmla="*/ 81023 h 3194012"/>
              <a:gd name="connsiteX1" fmla="*/ 6440990 w 7985889"/>
              <a:gd name="connsiteY1" fmla="*/ 0 h 3194012"/>
              <a:gd name="connsiteX2" fmla="*/ 7985889 w 7985889"/>
              <a:gd name="connsiteY2" fmla="*/ 1597006 h 3194012"/>
              <a:gd name="connsiteX3" fmla="*/ 6440990 w 7985889"/>
              <a:gd name="connsiteY3" fmla="*/ 3194012 h 3194012"/>
              <a:gd name="connsiteX4" fmla="*/ 0 w 7985889"/>
              <a:gd name="connsiteY4" fmla="*/ 3147713 h 3194012"/>
              <a:gd name="connsiteX5" fmla="*/ 23150 w 7985889"/>
              <a:gd name="connsiteY5" fmla="*/ 81023 h 3194012"/>
              <a:gd name="connsiteX0" fmla="*/ 4862 w 7985889"/>
              <a:gd name="connsiteY0" fmla="*/ 81023 h 3194012"/>
              <a:gd name="connsiteX1" fmla="*/ 6440990 w 7985889"/>
              <a:gd name="connsiteY1" fmla="*/ 0 h 3194012"/>
              <a:gd name="connsiteX2" fmla="*/ 7985889 w 7985889"/>
              <a:gd name="connsiteY2" fmla="*/ 1597006 h 3194012"/>
              <a:gd name="connsiteX3" fmla="*/ 6440990 w 7985889"/>
              <a:gd name="connsiteY3" fmla="*/ 3194012 h 3194012"/>
              <a:gd name="connsiteX4" fmla="*/ 0 w 7985889"/>
              <a:gd name="connsiteY4" fmla="*/ 3147713 h 3194012"/>
              <a:gd name="connsiteX5" fmla="*/ 4862 w 7985889"/>
              <a:gd name="connsiteY5" fmla="*/ 81023 h 3194012"/>
              <a:gd name="connsiteX0" fmla="*/ 4862 w 7985889"/>
              <a:gd name="connsiteY0" fmla="*/ 74927 h 3194012"/>
              <a:gd name="connsiteX1" fmla="*/ 6440990 w 7985889"/>
              <a:gd name="connsiteY1" fmla="*/ 0 h 3194012"/>
              <a:gd name="connsiteX2" fmla="*/ 7985889 w 7985889"/>
              <a:gd name="connsiteY2" fmla="*/ 1597006 h 3194012"/>
              <a:gd name="connsiteX3" fmla="*/ 6440990 w 7985889"/>
              <a:gd name="connsiteY3" fmla="*/ 3194012 h 3194012"/>
              <a:gd name="connsiteX4" fmla="*/ 0 w 7985889"/>
              <a:gd name="connsiteY4" fmla="*/ 3147713 h 3194012"/>
              <a:gd name="connsiteX5" fmla="*/ 4862 w 7985889"/>
              <a:gd name="connsiteY5" fmla="*/ 74927 h 3194012"/>
              <a:gd name="connsiteX0" fmla="*/ 169 w 7993388"/>
              <a:gd name="connsiteY0" fmla="*/ 74927 h 3194012"/>
              <a:gd name="connsiteX1" fmla="*/ 6448489 w 7993388"/>
              <a:gd name="connsiteY1" fmla="*/ 0 h 3194012"/>
              <a:gd name="connsiteX2" fmla="*/ 7993388 w 7993388"/>
              <a:gd name="connsiteY2" fmla="*/ 1597006 h 3194012"/>
              <a:gd name="connsiteX3" fmla="*/ 6448489 w 7993388"/>
              <a:gd name="connsiteY3" fmla="*/ 3194012 h 3194012"/>
              <a:gd name="connsiteX4" fmla="*/ 7499 w 7993388"/>
              <a:gd name="connsiteY4" fmla="*/ 3147713 h 3194012"/>
              <a:gd name="connsiteX5" fmla="*/ 169 w 7993388"/>
              <a:gd name="connsiteY5" fmla="*/ 74927 h 3194012"/>
              <a:gd name="connsiteX0" fmla="*/ 4862 w 7998081"/>
              <a:gd name="connsiteY0" fmla="*/ 74927 h 3194012"/>
              <a:gd name="connsiteX1" fmla="*/ 6453182 w 7998081"/>
              <a:gd name="connsiteY1" fmla="*/ 0 h 3194012"/>
              <a:gd name="connsiteX2" fmla="*/ 7998081 w 7998081"/>
              <a:gd name="connsiteY2" fmla="*/ 1597006 h 3194012"/>
              <a:gd name="connsiteX3" fmla="*/ 6453182 w 7998081"/>
              <a:gd name="connsiteY3" fmla="*/ 3194012 h 3194012"/>
              <a:gd name="connsiteX4" fmla="*/ 0 w 7998081"/>
              <a:gd name="connsiteY4" fmla="*/ 3147713 h 3194012"/>
              <a:gd name="connsiteX5" fmla="*/ 4862 w 7998081"/>
              <a:gd name="connsiteY5" fmla="*/ 74927 h 3194012"/>
              <a:gd name="connsiteX0" fmla="*/ 245 w 8002090"/>
              <a:gd name="connsiteY0" fmla="*/ 74927 h 3194012"/>
              <a:gd name="connsiteX1" fmla="*/ 6457191 w 8002090"/>
              <a:gd name="connsiteY1" fmla="*/ 0 h 3194012"/>
              <a:gd name="connsiteX2" fmla="*/ 8002090 w 8002090"/>
              <a:gd name="connsiteY2" fmla="*/ 1597006 h 3194012"/>
              <a:gd name="connsiteX3" fmla="*/ 6457191 w 8002090"/>
              <a:gd name="connsiteY3" fmla="*/ 3194012 h 3194012"/>
              <a:gd name="connsiteX4" fmla="*/ 4009 w 8002090"/>
              <a:gd name="connsiteY4" fmla="*/ 3147713 h 3194012"/>
              <a:gd name="connsiteX5" fmla="*/ 245 w 8002090"/>
              <a:gd name="connsiteY5" fmla="*/ 74927 h 3194012"/>
              <a:gd name="connsiteX0" fmla="*/ 2220942 w 7998081"/>
              <a:gd name="connsiteY0" fmla="*/ 50022 h 3194012"/>
              <a:gd name="connsiteX1" fmla="*/ 6453182 w 7998081"/>
              <a:gd name="connsiteY1" fmla="*/ 0 h 3194012"/>
              <a:gd name="connsiteX2" fmla="*/ 7998081 w 7998081"/>
              <a:gd name="connsiteY2" fmla="*/ 1597006 h 3194012"/>
              <a:gd name="connsiteX3" fmla="*/ 6453182 w 7998081"/>
              <a:gd name="connsiteY3" fmla="*/ 3194012 h 3194012"/>
              <a:gd name="connsiteX4" fmla="*/ 0 w 7998081"/>
              <a:gd name="connsiteY4" fmla="*/ 3147713 h 3194012"/>
              <a:gd name="connsiteX5" fmla="*/ 2220942 w 7998081"/>
              <a:gd name="connsiteY5" fmla="*/ 50022 h 3194012"/>
              <a:gd name="connsiteX0" fmla="*/ 81 w 5777220"/>
              <a:gd name="connsiteY0" fmla="*/ 50022 h 3194012"/>
              <a:gd name="connsiteX1" fmla="*/ 4232321 w 5777220"/>
              <a:gd name="connsiteY1" fmla="*/ 0 h 3194012"/>
              <a:gd name="connsiteX2" fmla="*/ 5777220 w 5777220"/>
              <a:gd name="connsiteY2" fmla="*/ 1597006 h 3194012"/>
              <a:gd name="connsiteX3" fmla="*/ 4232321 w 5777220"/>
              <a:gd name="connsiteY3" fmla="*/ 3194012 h 3194012"/>
              <a:gd name="connsiteX4" fmla="*/ 20386 w 5777220"/>
              <a:gd name="connsiteY4" fmla="*/ 3156015 h 3194012"/>
              <a:gd name="connsiteX5" fmla="*/ 81 w 5777220"/>
              <a:gd name="connsiteY5" fmla="*/ 50022 h 3194012"/>
              <a:gd name="connsiteX0" fmla="*/ 81 w 5777220"/>
              <a:gd name="connsiteY0" fmla="*/ 2693 h 3194012"/>
              <a:gd name="connsiteX1" fmla="*/ 4232321 w 5777220"/>
              <a:gd name="connsiteY1" fmla="*/ 0 h 3194012"/>
              <a:gd name="connsiteX2" fmla="*/ 5777220 w 5777220"/>
              <a:gd name="connsiteY2" fmla="*/ 1597006 h 3194012"/>
              <a:gd name="connsiteX3" fmla="*/ 4232321 w 5777220"/>
              <a:gd name="connsiteY3" fmla="*/ 3194012 h 3194012"/>
              <a:gd name="connsiteX4" fmla="*/ 20386 w 5777220"/>
              <a:gd name="connsiteY4" fmla="*/ 3156015 h 3194012"/>
              <a:gd name="connsiteX5" fmla="*/ 81 w 5777220"/>
              <a:gd name="connsiteY5" fmla="*/ 2693 h 3194012"/>
              <a:gd name="connsiteX0" fmla="*/ 177 w 5777316"/>
              <a:gd name="connsiteY0" fmla="*/ 2693 h 3210106"/>
              <a:gd name="connsiteX1" fmla="*/ 4232417 w 5777316"/>
              <a:gd name="connsiteY1" fmla="*/ 0 h 3210106"/>
              <a:gd name="connsiteX2" fmla="*/ 5777316 w 5777316"/>
              <a:gd name="connsiteY2" fmla="*/ 1597006 h 3210106"/>
              <a:gd name="connsiteX3" fmla="*/ 4232417 w 5777316"/>
              <a:gd name="connsiteY3" fmla="*/ 3194012 h 3210106"/>
              <a:gd name="connsiteX4" fmla="*/ 7011 w 5777316"/>
              <a:gd name="connsiteY4" fmla="*/ 3210106 h 3210106"/>
              <a:gd name="connsiteX5" fmla="*/ 177 w 5777316"/>
              <a:gd name="connsiteY5" fmla="*/ 2693 h 3210106"/>
              <a:gd name="connsiteX0" fmla="*/ 177 w 5777316"/>
              <a:gd name="connsiteY0" fmla="*/ 2693 h 3194012"/>
              <a:gd name="connsiteX1" fmla="*/ 4232417 w 5777316"/>
              <a:gd name="connsiteY1" fmla="*/ 0 h 3194012"/>
              <a:gd name="connsiteX2" fmla="*/ 5777316 w 5777316"/>
              <a:gd name="connsiteY2" fmla="*/ 1597006 h 3194012"/>
              <a:gd name="connsiteX3" fmla="*/ 4232417 w 5777316"/>
              <a:gd name="connsiteY3" fmla="*/ 3194012 h 3194012"/>
              <a:gd name="connsiteX4" fmla="*/ 7011 w 5777316"/>
              <a:gd name="connsiteY4" fmla="*/ 3176299 h 3194012"/>
              <a:gd name="connsiteX5" fmla="*/ 177 w 5777316"/>
              <a:gd name="connsiteY5" fmla="*/ 2693 h 3194012"/>
              <a:gd name="connsiteX0" fmla="*/ 1 w 7475545"/>
              <a:gd name="connsiteY0" fmla="*/ 0 h 3196614"/>
              <a:gd name="connsiteX1" fmla="*/ 5930646 w 7475545"/>
              <a:gd name="connsiteY1" fmla="*/ 2602 h 3196614"/>
              <a:gd name="connsiteX2" fmla="*/ 7475545 w 7475545"/>
              <a:gd name="connsiteY2" fmla="*/ 1599608 h 3196614"/>
              <a:gd name="connsiteX3" fmla="*/ 5930646 w 7475545"/>
              <a:gd name="connsiteY3" fmla="*/ 3196614 h 3196614"/>
              <a:gd name="connsiteX4" fmla="*/ 1705240 w 7475545"/>
              <a:gd name="connsiteY4" fmla="*/ 3178901 h 3196614"/>
              <a:gd name="connsiteX5" fmla="*/ 1 w 7475545"/>
              <a:gd name="connsiteY5" fmla="*/ 0 h 3196614"/>
              <a:gd name="connsiteX0" fmla="*/ 178 w 7475722"/>
              <a:gd name="connsiteY0" fmla="*/ 0 h 3196614"/>
              <a:gd name="connsiteX1" fmla="*/ 5930823 w 7475722"/>
              <a:gd name="connsiteY1" fmla="*/ 2602 h 3196614"/>
              <a:gd name="connsiteX2" fmla="*/ 7475722 w 7475722"/>
              <a:gd name="connsiteY2" fmla="*/ 1599608 h 3196614"/>
              <a:gd name="connsiteX3" fmla="*/ 5930823 w 7475722"/>
              <a:gd name="connsiteY3" fmla="*/ 3196614 h 3196614"/>
              <a:gd name="connsiteX4" fmla="*/ 7013 w 7475722"/>
              <a:gd name="connsiteY4" fmla="*/ 3168311 h 3196614"/>
              <a:gd name="connsiteX5" fmla="*/ 178 w 7475722"/>
              <a:gd name="connsiteY5" fmla="*/ 0 h 3196614"/>
              <a:gd name="connsiteX0" fmla="*/ 9 w 7681261"/>
              <a:gd name="connsiteY0" fmla="*/ 0 h 3207203"/>
              <a:gd name="connsiteX1" fmla="*/ 6136362 w 7681261"/>
              <a:gd name="connsiteY1" fmla="*/ 13191 h 3207203"/>
              <a:gd name="connsiteX2" fmla="*/ 7681261 w 7681261"/>
              <a:gd name="connsiteY2" fmla="*/ 1610197 h 3207203"/>
              <a:gd name="connsiteX3" fmla="*/ 6136362 w 7681261"/>
              <a:gd name="connsiteY3" fmla="*/ 3207203 h 3207203"/>
              <a:gd name="connsiteX4" fmla="*/ 212552 w 7681261"/>
              <a:gd name="connsiteY4" fmla="*/ 3178900 h 3207203"/>
              <a:gd name="connsiteX5" fmla="*/ 9 w 7681261"/>
              <a:gd name="connsiteY5" fmla="*/ 0 h 3207203"/>
              <a:gd name="connsiteX0" fmla="*/ 339 w 7681591"/>
              <a:gd name="connsiteY0" fmla="*/ 0 h 3207203"/>
              <a:gd name="connsiteX1" fmla="*/ 6136692 w 7681591"/>
              <a:gd name="connsiteY1" fmla="*/ 13191 h 3207203"/>
              <a:gd name="connsiteX2" fmla="*/ 7681591 w 7681591"/>
              <a:gd name="connsiteY2" fmla="*/ 1610197 h 3207203"/>
              <a:gd name="connsiteX3" fmla="*/ 6136692 w 7681591"/>
              <a:gd name="connsiteY3" fmla="*/ 3207203 h 3207203"/>
              <a:gd name="connsiteX4" fmla="*/ 1900 w 7681591"/>
              <a:gd name="connsiteY4" fmla="*/ 3178900 h 3207203"/>
              <a:gd name="connsiteX5" fmla="*/ 339 w 7681591"/>
              <a:gd name="connsiteY5" fmla="*/ 0 h 3207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81591" h="3207203">
                <a:moveTo>
                  <a:pt x="339" y="0"/>
                </a:moveTo>
                <a:lnTo>
                  <a:pt x="6136692" y="13191"/>
                </a:lnTo>
                <a:cubicBezTo>
                  <a:pt x="6989916" y="13191"/>
                  <a:pt x="7681591" y="728195"/>
                  <a:pt x="7681591" y="1610197"/>
                </a:cubicBezTo>
                <a:cubicBezTo>
                  <a:pt x="7681591" y="2492199"/>
                  <a:pt x="6989916" y="3207203"/>
                  <a:pt x="6136692" y="3207203"/>
                </a:cubicBezTo>
                <a:lnTo>
                  <a:pt x="1900" y="3178900"/>
                </a:lnTo>
                <a:cubicBezTo>
                  <a:pt x="3521" y="2156670"/>
                  <a:pt x="-1282" y="1022230"/>
                  <a:pt x="339" y="0"/>
                </a:cubicBezTo>
                <a:close/>
              </a:path>
            </a:pathLst>
          </a:custGeom>
          <a:solidFill>
            <a:srgbClr val="C4D60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76127" y="3086607"/>
            <a:ext cx="6223479" cy="2060159"/>
          </a:xfrm>
        </p:spPr>
        <p:txBody>
          <a:bodyPr>
            <a:normAutofit/>
          </a:bodyPr>
          <a:lstStyle/>
          <a:p>
            <a:pPr algn="l"/>
            <a:r>
              <a:rPr lang="ru-RU" sz="4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Маркетинговый план</a:t>
            </a:r>
            <a:br>
              <a:rPr lang="ru-RU" sz="4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ООО «УСМ» (ТМ «Фермер»)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2477" y="5353807"/>
            <a:ext cx="5391752" cy="542799"/>
          </a:xfrm>
        </p:spPr>
        <p:txBody>
          <a:bodyPr>
            <a:normAutofit/>
          </a:bodyPr>
          <a:lstStyle/>
          <a:p>
            <a:pPr algn="l"/>
            <a:r>
              <a:rPr lang="ru-RU" sz="280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Завольская</a:t>
            </a:r>
            <a:r>
              <a:rPr lang="ru-RU" sz="2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Ксения Викторовна</a:t>
            </a: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836147" y="5190987"/>
            <a:ext cx="280670" cy="0"/>
          </a:xfrm>
          <a:prstGeom prst="line">
            <a:avLst/>
          </a:prstGeom>
          <a:ln w="38100" cap="rnd">
            <a:solidFill>
              <a:srgbClr val="FF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150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7508" y="548638"/>
            <a:ext cx="5307874" cy="66670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Маркетинговый </a:t>
            </a:r>
            <a:r>
              <a:rPr lang="ru-RU" sz="3200" b="1" dirty="0" err="1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микс</a:t>
            </a:r>
            <a:endParaRPr lang="ru-RU" sz="3200" b="1" dirty="0">
              <a:solidFill>
                <a:srgbClr val="C4D600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268514" y="1607940"/>
          <a:ext cx="11501120" cy="433130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4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5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5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16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42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  <a:r>
                        <a:rPr lang="uk-UA" sz="1400" dirty="0"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элемент</a:t>
                      </a:r>
                      <a:endParaRPr lang="ru-RU" sz="14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400" dirty="0" err="1">
                          <a:latin typeface="Calibri" pitchFamily="34" charset="0"/>
                          <a:cs typeface="Calibri" pitchFamily="34" charset="0"/>
                        </a:rPr>
                        <a:t>Цель</a:t>
                      </a:r>
                      <a:endParaRPr lang="ru-RU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400" dirty="0">
                          <a:latin typeface="Calibri" pitchFamily="34" charset="0"/>
                          <a:cs typeface="Calibri" pitchFamily="34" charset="0"/>
                        </a:rPr>
                        <a:t>Факт</a:t>
                      </a:r>
                    </a:p>
                  </a:txBody>
                  <a:tcPr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400" dirty="0">
                          <a:latin typeface="Calibri" pitchFamily="34" charset="0"/>
                          <a:cs typeface="Calibri" pitchFamily="34" charset="0"/>
                        </a:rPr>
                        <a:t>Мер</a:t>
                      </a:r>
                      <a:r>
                        <a:rPr lang="ru-RU" sz="1400" dirty="0" err="1">
                          <a:latin typeface="Calibri" pitchFamily="34" charset="0"/>
                          <a:cs typeface="Calibri" pitchFamily="34" charset="0"/>
                        </a:rPr>
                        <a:t>ы</a:t>
                      </a: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</a:p>
                  </a:txBody>
                  <a:tcPr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Очередность </a:t>
                      </a:r>
                    </a:p>
                  </a:txBody>
                  <a:tcPr>
                    <a:solidFill>
                      <a:srgbClr val="C4D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3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Product </a:t>
                      </a:r>
                      <a:endParaRPr lang="ru-RU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Лидерство по качеству изделия</a:t>
                      </a:r>
                    </a:p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Широкая линейка моделей (2 строительных, 2 садовых, 1 и более нестандартных модели)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Качество соответствует цели</a:t>
                      </a:r>
                    </a:p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В линейке 2 модели (только строительные)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Разработать садовые тачки</a:t>
                      </a:r>
                    </a:p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Разработать нестандартные модели с дополнительным функционалом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3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Place</a:t>
                      </a:r>
                      <a:endParaRPr lang="ru-RU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Представленность во всех магазинах дилеров</a:t>
                      </a:r>
                    </a:p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Представленность во всех основных </a:t>
                      </a:r>
                      <a:r>
                        <a:rPr lang="ru-RU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маркетплейсах</a:t>
                      </a:r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Тачки пока не отгружались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Обеспечить представленность у всех дилеров и в </a:t>
                      </a:r>
                      <a:r>
                        <a:rPr lang="ru-RU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маркетплейсах</a:t>
                      </a: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за счет  внедрения программы ретро-бонуса + за счет запуска </a:t>
                      </a:r>
                      <a:r>
                        <a:rPr lang="ru-RU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интернет-магазина</a:t>
                      </a: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для дилеров.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3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Price</a:t>
                      </a:r>
                      <a:endParaRPr lang="ru-RU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Наименьшая оптовая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цена на рынке российских производителей тачек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Цена на 15% выше, чем у самого крупного конкурента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Проработать качественные преимущества</a:t>
                      </a:r>
                    </a:p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Сделать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акцент на бренде (20-летняя история, высокое качество)</a:t>
                      </a:r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3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Promotion</a:t>
                      </a:r>
                      <a:endParaRPr lang="ru-RU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№2 по знанию, №2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по потреблению, №1 по лояльности</a:t>
                      </a:r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Тачки Фермер – новый продукт, о нем еще никто не знает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Разработать кампанию, направленную на формирование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знания бренда как производителя тачек, потребления и лояльности (рекомендации продавцов и </a:t>
                      </a:r>
                      <a:r>
                        <a:rPr lang="en-US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POS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-материалы в точках продаж, </a:t>
                      </a:r>
                      <a:r>
                        <a:rPr lang="ru-RU" sz="14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брендинг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).</a:t>
                      </a:r>
                    </a:p>
                    <a:p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Бесплатная доставка на старте продаж с сайта</a:t>
                      </a:r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687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7507" y="548638"/>
            <a:ext cx="7450183" cy="66670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План, бюджет, ключевые показатели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33828" y="1476105"/>
          <a:ext cx="11527406" cy="513515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61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25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15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4169">
                <a:tc>
                  <a:txBody>
                    <a:bodyPr/>
                    <a:lstStyle/>
                    <a:p>
                      <a:r>
                        <a:rPr lang="ru-RU" sz="1400" b="1" dirty="0">
                          <a:latin typeface="Calibri" pitchFamily="34" charset="0"/>
                          <a:cs typeface="Calibri" pitchFamily="34" charset="0"/>
                        </a:rPr>
                        <a:t>Месяц</a:t>
                      </a:r>
                    </a:p>
                  </a:txBody>
                  <a:tcPr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400" dirty="0" err="1">
                          <a:latin typeface="Calibri" pitchFamily="34" charset="0"/>
                          <a:cs typeface="Calibri" pitchFamily="34" charset="0"/>
                        </a:rPr>
                        <a:t>МАРТ</a:t>
                      </a:r>
                      <a:endParaRPr lang="ru-RU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400" dirty="0">
                          <a:latin typeface="Calibri" pitchFamily="34" charset="0"/>
                          <a:cs typeface="Calibri" pitchFamily="34" charset="0"/>
                        </a:rPr>
                        <a:t>АПРЕЛЬ</a:t>
                      </a:r>
                    </a:p>
                  </a:txBody>
                  <a:tcPr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МАЙ</a:t>
                      </a:r>
                    </a:p>
                  </a:txBody>
                  <a:tcPr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ИЮНЬ</a:t>
                      </a:r>
                    </a:p>
                  </a:txBody>
                  <a:tcPr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ИЮЛЬ</a:t>
                      </a:r>
                    </a:p>
                  </a:txBody>
                  <a:tcPr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ОЦЕНКА ЭФФЕКТИВНОСТИ</a:t>
                      </a:r>
                    </a:p>
                  </a:txBody>
                  <a:tcPr>
                    <a:solidFill>
                      <a:srgbClr val="C4D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087">
                <a:tc gridSpan="7">
                  <a:txBody>
                    <a:bodyPr/>
                    <a:lstStyle/>
                    <a:p>
                      <a:r>
                        <a:rPr lang="ru-RU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Дистрибуционные</a:t>
                      </a:r>
                      <a:r>
                        <a:rPr lang="ru-RU" sz="14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активности</a:t>
                      </a:r>
                      <a:endParaRPr lang="ru-RU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irce"/>
                      </a:endParaRP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40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Ретро-бонус продавцам</a:t>
                      </a:r>
                      <a:endParaRPr lang="ru-RU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400 тыс.</a:t>
                      </a:r>
                    </a:p>
                  </a:txBody>
                  <a:tcPr anchor="ctr">
                    <a:solidFill>
                      <a:srgbClr val="C4D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irce"/>
                      </a:endParaRPr>
                    </a:p>
                  </a:txBody>
                  <a:tcPr anchor="ctr"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Оборачиваемость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087">
                <a:tc>
                  <a:txBody>
                    <a:bodyPr/>
                    <a:lstStyle/>
                    <a:p>
                      <a:r>
                        <a:rPr lang="ru-RU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Подключение дилеров к </a:t>
                      </a:r>
                      <a:r>
                        <a:rPr lang="ru-RU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интернет-магазину</a:t>
                      </a:r>
                      <a:endParaRPr lang="ru-RU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Договоры, ЛК, обучение</a:t>
                      </a:r>
                    </a:p>
                  </a:txBody>
                  <a:tcPr anchor="ctr"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% дистрибуции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400">
                <a:tc>
                  <a:txBody>
                    <a:bodyPr/>
                    <a:lstStyle/>
                    <a:p>
                      <a:r>
                        <a:rPr lang="ru-RU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Старт розничных продаж с</a:t>
                      </a:r>
                      <a:r>
                        <a:rPr lang="ru-RU" sz="14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сайта</a:t>
                      </a:r>
                      <a:endParaRPr lang="ru-RU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Доставка бесплатно</a:t>
                      </a:r>
                    </a:p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30 тыс.</a:t>
                      </a:r>
                    </a:p>
                  </a:txBody>
                  <a:tcPr anchor="ctr">
                    <a:solidFill>
                      <a:srgbClr val="C4D6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irce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Продажи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400">
                <a:tc gridSpan="7">
                  <a:txBody>
                    <a:bodyPr/>
                    <a:lstStyle/>
                    <a:p>
                      <a:r>
                        <a:rPr lang="ru-RU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Промоактивности</a:t>
                      </a:r>
                      <a:endParaRPr lang="ru-RU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irce"/>
                      </a:endParaRP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087">
                <a:tc>
                  <a:txBody>
                    <a:bodyPr/>
                    <a:lstStyle/>
                    <a:p>
                      <a:r>
                        <a:rPr lang="ru-RU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Интернет (контекст, </a:t>
                      </a:r>
                      <a:r>
                        <a:rPr lang="ru-RU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медиа</a:t>
                      </a:r>
                      <a:r>
                        <a:rPr lang="ru-RU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Контекст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(собств.)</a:t>
                      </a:r>
                    </a:p>
                    <a:p>
                      <a:pPr algn="ctr"/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50 тыс.</a:t>
                      </a:r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rgbClr val="C4D6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Контекст,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ru-RU" sz="14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медиа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(на дилеров)</a:t>
                      </a:r>
                    </a:p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200 тыс.</a:t>
                      </a:r>
                    </a:p>
                  </a:txBody>
                  <a:tcPr anchor="ctr">
                    <a:solidFill>
                      <a:srgbClr val="C4D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irce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Показы, переходы, </a:t>
                      </a:r>
                      <a:r>
                        <a:rPr lang="ru-RU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лиды</a:t>
                      </a: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, продажи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4087">
                <a:tc>
                  <a:txBody>
                    <a:bodyPr/>
                    <a:lstStyle/>
                    <a:p>
                      <a:r>
                        <a:rPr lang="ru-RU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Интернет (</a:t>
                      </a:r>
                      <a:r>
                        <a:rPr lang="ru-RU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блогеры</a:t>
                      </a:r>
                      <a:r>
                        <a:rPr lang="ru-RU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Обзоры </a:t>
                      </a:r>
                      <a:r>
                        <a:rPr lang="ru-RU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блогеров</a:t>
                      </a:r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70 тыс.</a:t>
                      </a:r>
                    </a:p>
                  </a:txBody>
                  <a:tcPr anchor="ctr">
                    <a:solidFill>
                      <a:srgbClr val="C4D6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irce"/>
                      </a:endParaRPr>
                    </a:p>
                  </a:txBody>
                  <a:tcPr anchor="ctr">
                    <a:solidFill>
                      <a:srgbClr val="C4D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Просмотры, комментарии, переходы, знание, отношение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087">
                <a:tc>
                  <a:txBody>
                    <a:bodyPr/>
                    <a:lstStyle/>
                    <a:p>
                      <a:r>
                        <a:rPr lang="ru-RU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Соцсети</a:t>
                      </a:r>
                      <a:endParaRPr lang="ru-RU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Розыгрыш 50 тачек</a:t>
                      </a:r>
                    </a:p>
                    <a:p>
                      <a:pPr algn="ctr"/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200 тыс.</a:t>
                      </a:r>
                    </a:p>
                  </a:txBody>
                  <a:tcPr anchor="ctr">
                    <a:solidFill>
                      <a:srgbClr val="C4D6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irce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Знание, отношение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8400">
                <a:tc>
                  <a:txBody>
                    <a:bodyPr/>
                    <a:lstStyle/>
                    <a:p>
                      <a:r>
                        <a:rPr lang="ru-RU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Точки продаж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POSm</a:t>
                      </a:r>
                      <a:endParaRPr lang="ru-RU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ctr"/>
                      <a:r>
                        <a:rPr lang="ru-RU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50 тыс.</a:t>
                      </a:r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solidFill>
                      <a:srgbClr val="C4D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irce"/>
                      </a:endParaRPr>
                    </a:p>
                  </a:txBody>
                  <a:tcPr anchor="ctr"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Знание, отношение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68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3634" y="320860"/>
            <a:ext cx="5307874" cy="132556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О компании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636" y="1737362"/>
            <a:ext cx="8725240" cy="46166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buClr>
                <a:srgbClr val="FF0000"/>
              </a:buClr>
              <a:buSzPts val="1600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Завод «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Уралспецмаш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» имеет более чем 20-летнюю историю и на сегодняшний день является одним из крупнейших производителей продукции для фермерских и личных подсобных хозяйств в России, в котором трудятся более 120 человек. Завод обладает большим производственным парком оборудования, позволяющим выполнять широкий спектр работ.</a:t>
            </a:r>
          </a:p>
          <a:p>
            <a:pPr lvl="0">
              <a:buClr>
                <a:srgbClr val="FF0000"/>
              </a:buClr>
              <a:buSzPts val="1600"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0">
              <a:buClr>
                <a:srgbClr val="FF0000"/>
              </a:buClr>
              <a:buSzPts val="1600"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0">
              <a:buClr>
                <a:srgbClr val="FF0000"/>
              </a:buClr>
              <a:buSzPts val="1600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Компания обладает разветвленной дилерской сетью и непрерывно ее расширяет. На сегодняшний день система сбыта ООО «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Уралспецмаш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» охватывает 70% субъектов РФ. Продукция под торговой маркой «Фермер» также экспортируется в страны СНГ и Евросоюза. Есть и небольшой процент розничных продаж через интернет-магазин.</a:t>
            </a:r>
          </a:p>
          <a:p>
            <a:pPr marL="342900" lvl="0" indent="-342900">
              <a:buClr>
                <a:srgbClr val="FF0000"/>
              </a:buClr>
              <a:buSzPts val="1600"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42900" lvl="0" indent="-342900">
              <a:buClr>
                <a:srgbClr val="FF0000"/>
              </a:buClr>
              <a:buSzPts val="1600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В ассортименте продукции под торговой маркой «Фермер»:</a:t>
            </a:r>
          </a:p>
          <a:p>
            <a:pPr marL="342900" lvl="0" indent="-342900">
              <a:buClr>
                <a:srgbClr val="FF0000"/>
              </a:buClr>
              <a:buSzPts val="1600"/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измельчители зерна,</a:t>
            </a:r>
          </a:p>
          <a:p>
            <a:pPr marL="342900" lvl="0" indent="-342900">
              <a:buClr>
                <a:srgbClr val="FF0000"/>
              </a:buClr>
              <a:buSzPts val="1600"/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доильные аппараты,</a:t>
            </a:r>
          </a:p>
          <a:p>
            <a:pPr marL="342900" lvl="0" indent="-342900">
              <a:buClr>
                <a:srgbClr val="FF0000"/>
              </a:buClr>
              <a:buSzPts val="1600"/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домашние кормоцеха,</a:t>
            </a:r>
          </a:p>
          <a:p>
            <a:pPr marL="342900" lvl="0" indent="-342900">
              <a:buClr>
                <a:srgbClr val="FF0000"/>
              </a:buClr>
              <a:buSzPts val="1600"/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агрегаты плющения зерна,</a:t>
            </a:r>
          </a:p>
          <a:p>
            <a:pPr marL="342900" lvl="0" indent="-342900">
              <a:buClr>
                <a:srgbClr val="FF0000"/>
              </a:buClr>
              <a:buSzPts val="1600"/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универсальные измельчители и многое другое.</a:t>
            </a:r>
          </a:p>
          <a:p>
            <a:pPr marL="342900" lvl="0" indent="-342900">
              <a:buClr>
                <a:srgbClr val="FF0000"/>
              </a:buClr>
              <a:buSzPts val="1600"/>
              <a:buFont typeface="Courier New" panose="02070309020205020404" pitchFamily="49" charset="0"/>
              <a:buChar char="o"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0">
              <a:buClr>
                <a:srgbClr val="FF0000"/>
              </a:buClr>
              <a:buSzPts val="1600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В 2021 году было создано новое направление и торговая марка – товары для дома и сада «Риторика». Пока в рамках марки представлены подвесное кресло-кокон из ротанга и гамак на опоре. Расширение линейки продукции в ближайших планах.</a:t>
            </a:r>
          </a:p>
        </p:txBody>
      </p:sp>
    </p:spTree>
    <p:extLst>
      <p:ext uri="{BB962C8B-B14F-4D97-AF65-F5344CB8AC3E}">
        <p14:creationId xmlns:p14="http://schemas.microsoft.com/office/powerpoint/2010/main" val="1576687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0571" y="595180"/>
            <a:ext cx="5307874" cy="63272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Факторы макросреды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824" y="3961841"/>
            <a:ext cx="872524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SzPts val="1600"/>
            </a:pPr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Тенденции рынка: </a:t>
            </a:r>
            <a:r>
              <a:rPr lang="ru-RU" sz="1400" dirty="0">
                <a:solidFill>
                  <a:srgbClr val="6B6B6B"/>
                </a:solidFill>
                <a:latin typeface="Calibri" pitchFamily="34" charset="0"/>
                <a:cs typeface="Calibri" pitchFamily="34" charset="0"/>
              </a:rPr>
              <a:t>Общая динамика рынка товаров для фермерских хозяйств отрицательная в связи со снижением количества ЛПХ, повышением цен на корма и затовариванием рынка.</a:t>
            </a:r>
          </a:p>
          <a:p>
            <a:pPr>
              <a:buClr>
                <a:srgbClr val="FF0000"/>
              </a:buClr>
              <a:buSzPts val="1600"/>
            </a:pPr>
            <a:endParaRPr lang="ru-RU" sz="1400" dirty="0">
              <a:solidFill>
                <a:srgbClr val="6B6B6B"/>
              </a:solidFill>
              <a:latin typeface="Calibri" pitchFamily="34" charset="0"/>
              <a:cs typeface="Calibri" pitchFamily="34" charset="0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1600"/>
              <a:defRPr/>
            </a:pPr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Потребители:</a:t>
            </a:r>
            <a:r>
              <a:rPr lang="ru-RU" sz="1400" dirty="0">
                <a:solidFill>
                  <a:srgbClr val="6B6B6B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Основные потребители - владельцы ЛПХ, животноводы, они вынуждены ежедневно работать и хотят облегчить свой труд, при этом не неся высоких затрат.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600"/>
              <a:defRPr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1600"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Измельчители зерна приобретаются ими в связи с дороговизной готовых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зерносмесей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и невозможностью контролировать их состав. Выбирая измельчитель, они обращают внимание на его качество, долговечность, стоимость и качество измельчения сырья. 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600"/>
              <a:defRPr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1600"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Доильные аппараты достаточно дорогостоящи для сельчан, поэтому о покупке задумываются лишь те, у кого более 3-5 коров. Требования к аппарату - удобство в использовании и обслуживании,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Arial"/>
                <a:cs typeface="Calibri" pitchFamily="34" charset="0"/>
              </a:rPr>
              <a:t> цена,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тихая работа, надежность, доступность запчастей. </a:t>
            </a:r>
            <a:endParaRPr lang="ru-RU" sz="1400" dirty="0">
              <a:solidFill>
                <a:srgbClr val="6B6B6B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52696" y="1447344"/>
          <a:ext cx="8765177" cy="18894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214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85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Фактор</a:t>
                      </a:r>
                    </a:p>
                  </a:txBody>
                  <a:tcPr marL="121875" marR="121875" marT="60925" marB="60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Последствия</a:t>
                      </a:r>
                    </a:p>
                  </a:txBody>
                  <a:tcPr marL="121875" marR="121875" marT="60925" marB="6092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61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Отток молодежи из села → старение сельского населения, снижение числа животноводческих ЛПХ</a:t>
                      </a:r>
                    </a:p>
                  </a:txBody>
                  <a:tcPr marL="121875" marR="121875" marT="60925" marB="609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Ведет к снижению объемов потребления продукции</a:t>
                      </a:r>
                    </a:p>
                  </a:txBody>
                  <a:tcPr marL="121875" marR="121875" marT="60925" marB="60925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Переход на модель </a:t>
                      </a:r>
                      <a:r>
                        <a:rPr lang="ru-RU" sz="14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онлайн-покупок</a:t>
                      </a:r>
                      <a:endParaRPr lang="ru-RU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L="121875" marR="121875" marT="60925" marB="609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Увеличение числа </a:t>
                      </a:r>
                      <a:r>
                        <a:rPr lang="ru-RU" sz="14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онлайн-продаж</a:t>
                      </a:r>
                      <a:endParaRPr lang="ru-RU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L="121875" marR="121875" marT="60925" marB="60925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85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Увеличение стоимости кормов→ сокращение поголовья</a:t>
                      </a:r>
                    </a:p>
                  </a:txBody>
                  <a:tcPr marL="121875" marR="121875" marT="60925" marB="609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Снижение потребления продукции</a:t>
                      </a:r>
                    </a:p>
                  </a:txBody>
                  <a:tcPr marL="121875" marR="121875" marT="60925" marB="60925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8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Рост стоимости металла на 85% за 2021 год</a:t>
                      </a:r>
                    </a:p>
                  </a:txBody>
                  <a:tcPr marL="121875" marR="121875" marT="60925" marB="609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Удорожание продукции</a:t>
                      </a:r>
                    </a:p>
                  </a:txBody>
                  <a:tcPr marL="121875" marR="121875" marT="60925" marB="60925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Заголовок 1"/>
          <p:cNvSpPr txBox="1">
            <a:spLocks/>
          </p:cNvSpPr>
          <p:nvPr/>
        </p:nvSpPr>
        <p:spPr>
          <a:xfrm>
            <a:off x="1911531" y="3360145"/>
            <a:ext cx="5307874" cy="632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4D600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Факторы микросреды</a:t>
            </a:r>
          </a:p>
        </p:txBody>
      </p:sp>
    </p:spTree>
    <p:extLst>
      <p:ext uri="{BB962C8B-B14F-4D97-AF65-F5344CB8AC3E}">
        <p14:creationId xmlns:p14="http://schemas.microsoft.com/office/powerpoint/2010/main" val="157668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;p5"/>
          <p:cNvSpPr txBox="1">
            <a:spLocks/>
          </p:cNvSpPr>
          <p:nvPr/>
        </p:nvSpPr>
        <p:spPr bwMode="auto">
          <a:xfrm>
            <a:off x="807570" y="3653878"/>
            <a:ext cx="3957484" cy="3180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Диаметр круга – средняя наценка оптовика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70672A4-8C88-42C4-9AD4-EC859D822251}"/>
              </a:ext>
            </a:extLst>
          </p:cNvPr>
          <p:cNvSpPr/>
          <p:nvPr/>
        </p:nvSpPr>
        <p:spPr bwMode="auto">
          <a:xfrm>
            <a:off x="447530" y="3610805"/>
            <a:ext cx="360040" cy="374179"/>
          </a:xfrm>
          <a:prstGeom prst="ellipse">
            <a:avLst/>
          </a:prstGeom>
          <a:solidFill>
            <a:srgbClr val="C4D6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615DA244-0B9B-44B5-B026-EEC2478C70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000881"/>
              </p:ext>
            </p:extLst>
          </p:nvPr>
        </p:nvGraphicFramePr>
        <p:xfrm>
          <a:off x="248013" y="4031883"/>
          <a:ext cx="910499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01E206FB-0738-4326-A95B-6EE413AB0E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755810"/>
              </p:ext>
            </p:extLst>
          </p:nvPr>
        </p:nvGraphicFramePr>
        <p:xfrm>
          <a:off x="248013" y="1274822"/>
          <a:ext cx="9104993" cy="2461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863634" y="320860"/>
            <a:ext cx="5307874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Карта конкурентов</a:t>
            </a:r>
          </a:p>
        </p:txBody>
      </p:sp>
    </p:spTree>
    <p:extLst>
      <p:ext uri="{BB962C8B-B14F-4D97-AF65-F5344CB8AC3E}">
        <p14:creationId xmlns:p14="http://schemas.microsoft.com/office/powerpoint/2010/main" val="157668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0571" y="595180"/>
            <a:ext cx="5307874" cy="63272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Внутренний анализ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5944" y="1463040"/>
            <a:ext cx="4454434" cy="53060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VRIO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: 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-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три временных конкурентных преимущества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на рынке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B2C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качественные характеристики изделий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сеть сервисных центров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и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отдел маркетинга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; </a:t>
            </a:r>
          </a:p>
          <a:p>
            <a:pPr>
              <a:buFontTx/>
              <a:buChar char="-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дистрибьюторская система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является долгосрочным конкурентным преимуществом на рынке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B2B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>
              <a:buFontTx/>
              <a:buChar char="-"/>
            </a:pPr>
            <a:endParaRPr lang="ru-RU" sz="1400" dirty="0">
              <a:solidFill>
                <a:srgbClr val="6B6B6B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ru-RU" sz="1400" b="1" dirty="0">
                <a:solidFill>
                  <a:srgbClr val="6B6B6B"/>
                </a:solidFill>
                <a:latin typeface="Calibri" pitchFamily="34" charset="0"/>
                <a:cs typeface="Calibri" pitchFamily="34" charset="0"/>
              </a:rPr>
              <a:t>Анализ портфеля: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Основные изделия (измельчители зерна, доильные аппараты, маслобойки, сепараторы) - в категории </a:t>
            </a:r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«коровы»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в связи с постепенным падением рынка (приносят основную долю дохода, но уже не показывают роста).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«Собаки»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- все крупные изделия для фермеров (имеют незначительные объемы продаж). Изделия маржинальные, проработать новые методы их продажи и вывести в разряд «коровы». 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«Вопросительные знаки»:</a:t>
            </a:r>
            <a:r>
              <a:rPr lang="ru-RU" sz="1400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- кружка-стартер для розжига угля, соковыжималка при выводе на новые ЦА и рынки (любители BBQ и садоводы) могут перерасти в «звезды»;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- тачка строительная – новое изделие, занять долю рынка Китая с уже знакомым всем брендом «Фермер»;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- кресло подвесное – новое изделие, за счет преимуществ в качестве и стоимости вывести в «звезды».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156" y="1508843"/>
            <a:ext cx="4445724" cy="50475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Анализ бренда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Рыночные показатели:</a:t>
            </a:r>
            <a:r>
              <a:rPr lang="ru-RU" sz="1400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«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Фермер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»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занимает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более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 50%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доли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рынка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 измельчителей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зерна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 и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около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 20%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доли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рынка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доильных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аппаратов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 в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России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Дистрибуция: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На данный момент товары ТМ «Фермер» представлены официально в 854 торговых точках в 70% субъектов РФ через 15 дистрибьюторских компаний.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  <a:sym typeface="Arial"/>
            </a:endParaRPr>
          </a:p>
          <a:p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  <a:sym typeface="Arial"/>
            </a:endParaRPr>
          </a:p>
          <a:p>
            <a:r>
              <a:rPr lang="ru-RU" sz="1400" b="1" dirty="0" err="1">
                <a:solidFill>
                  <a:srgbClr val="C4D600"/>
                </a:solidFill>
                <a:latin typeface="Calibri" pitchFamily="34" charset="0"/>
                <a:cs typeface="Calibri" pitchFamily="34" charset="0"/>
                <a:sym typeface="Arial"/>
              </a:rPr>
              <a:t>Представленность</a:t>
            </a:r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  <a:sym typeface="Arial"/>
              </a:rPr>
              <a:t> на полке: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За счет дистрибьюторской программы компания может требовать от дилеров выполнения своих требований (минимальный ассортимент в наличии, РРЦ,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POSm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).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  <a:sym typeface="Arial"/>
            </a:endParaRPr>
          </a:p>
          <a:p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  <a:sym typeface="Arial"/>
            </a:endParaRPr>
          </a:p>
          <a:p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  <a:sym typeface="Arial"/>
              </a:rPr>
              <a:t>Динамика продаж: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Падение: измельчители зерна, доильные аппараты.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Рост: домашний кормоцех, маслобойка, соковыжималка, сепаратор.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  <a:sym typeface="Arial"/>
              </a:rPr>
              <a:t>Стагнация: крупная техника</a:t>
            </a:r>
          </a:p>
          <a:p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668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863634" y="320860"/>
            <a:ext cx="5307874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TOWS</a:t>
            </a:r>
            <a:endParaRPr lang="ru-RU" sz="3600" b="1" dirty="0">
              <a:solidFill>
                <a:srgbClr val="C4D600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" name="Google Shape;69;p7"/>
          <p:cNvGraphicFramePr/>
          <p:nvPr>
            <p:extLst>
              <p:ext uri="{D42A27DB-BD31-4B8C-83A1-F6EECF244321}">
                <p14:modId xmlns:p14="http://schemas.microsoft.com/office/powerpoint/2010/main" val="1896615987"/>
              </p:ext>
            </p:extLst>
          </p:nvPr>
        </p:nvGraphicFramePr>
        <p:xfrm>
          <a:off x="249199" y="1684538"/>
          <a:ext cx="11465169" cy="48126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82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3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9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419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latin typeface="Calibri" pitchFamily="34" charset="0"/>
                          <a:cs typeface="Calibri" pitchFamily="34" charset="0"/>
                        </a:rPr>
                        <a:t>Возможности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 Развитие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e-commerce 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(ЦА</a:t>
                      </a:r>
                      <a:r>
                        <a:rPr lang="ru-RU" sz="1400" b="0" i="0" u="none" strike="noStrike" cap="none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 осваивает </a:t>
                      </a:r>
                      <a:r>
                        <a:rPr lang="ru-RU" sz="1400" b="0" i="0" u="none" strike="noStrike" cap="none" baseline="0" dirty="0" err="1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Интернет-покупки</a:t>
                      </a:r>
                      <a:r>
                        <a:rPr lang="ru-RU" sz="1400" b="0" i="0" u="none" strike="noStrike" cap="none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)</a:t>
                      </a: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Calibri" pitchFamily="34" charset="0"/>
                        <a:ea typeface="Arial"/>
                        <a:cs typeface="Calibri" pitchFamily="34" charset="0"/>
                        <a:sym typeface="Arial Black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 Приверженность</a:t>
                      </a:r>
                      <a:r>
                        <a:rPr lang="ru-RU" sz="1400" b="0" i="0" u="none" strike="noStrike" cap="none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 ЦА бренду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b="0" i="0" u="none" strike="noStrike" cap="none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 Госпрограммы по поддержке предпринимательства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b="0" i="0" u="none" strike="noStrike" cap="none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 Рост рынка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"/>
                        </a:rPr>
                        <a:t>DIY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"/>
                        </a:rPr>
                        <a:t> и товаров для дома и сада</a:t>
                      </a: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Calibri" pitchFamily="34" charset="0"/>
                        <a:ea typeface="Arial"/>
                        <a:cs typeface="Calibri" pitchFamily="34" charset="0"/>
                        <a:sym typeface="Arial Black"/>
                      </a:endParaRPr>
                    </a:p>
                  </a:txBody>
                  <a:tcPr marL="91450" marR="91450" marT="45725" marB="45725"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latin typeface="Calibri" pitchFamily="34" charset="0"/>
                          <a:cs typeface="Calibri" pitchFamily="34" charset="0"/>
                        </a:rPr>
                        <a:t>Угрозы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-</a:t>
                      </a:r>
                      <a:r>
                        <a:rPr lang="ru-RU" sz="1400" b="0" i="0" u="none" strike="noStrike" cap="none" baseline="0" dirty="0">
                          <a:solidFill>
                            <a:srgbClr val="000000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Рынок животноводческих ЛПХ падает (из-за оттока</a:t>
                      </a:r>
                      <a:r>
                        <a:rPr lang="ru-RU" sz="1400" b="0" i="0" u="none" strike="noStrike" cap="none" baseline="0" dirty="0">
                          <a:solidFill>
                            <a:srgbClr val="000000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 молодежи из села и увеличения стоимости кормов)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- Рост</a:t>
                      </a:r>
                      <a:r>
                        <a:rPr lang="ru-RU" sz="1400" b="0" i="0" u="none" strike="noStrike" cap="none" baseline="0" dirty="0">
                          <a:solidFill>
                            <a:srgbClr val="000000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 Black"/>
                        </a:rPr>
                        <a:t> стоимости металла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latin typeface="Calibri" pitchFamily="34" charset="0"/>
                        <a:ea typeface="Arial"/>
                        <a:cs typeface="Calibri" pitchFamily="34" charset="0"/>
                        <a:sym typeface="Arial Black"/>
                      </a:endParaRPr>
                    </a:p>
                  </a:txBody>
                  <a:tcPr marL="91450" marR="91450" marT="45725" marB="45725">
                    <a:solidFill>
                      <a:srgbClr val="C4D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93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latin typeface="Calibri" pitchFamily="34" charset="0"/>
                          <a:cs typeface="Calibri" pitchFamily="34" charset="0"/>
                        </a:rPr>
                        <a:t>Сильные стороны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-</a:t>
                      </a:r>
                      <a:r>
                        <a:rPr lang="ru-RU" sz="1400" b="0" i="0" u="none" strike="noStrike" cap="none" baseline="0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 Качественный продукт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- Разветвленная</a:t>
                      </a:r>
                      <a:r>
                        <a:rPr lang="ru-RU" sz="1400" b="0" i="0" u="none" strike="noStrike" cap="none" baseline="0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 д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истрибьюторская система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- Сеть сервисных центров по всей России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- Отдел маркетинга</a:t>
                      </a:r>
                      <a:endParaRPr sz="14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latin typeface="Calibri" pitchFamily="34" charset="0"/>
                          <a:cs typeface="Calibri" pitchFamily="34" charset="0"/>
                        </a:rPr>
                        <a:t>Сильные стороны и возможности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b="0" dirty="0">
                          <a:latin typeface="Calibri" pitchFamily="34" charset="0"/>
                          <a:cs typeface="Calibri" pitchFamily="34" charset="0"/>
                        </a:rPr>
                        <a:t> Запуск </a:t>
                      </a:r>
                      <a:r>
                        <a:rPr lang="ru-RU" sz="1400" b="0" dirty="0" err="1">
                          <a:latin typeface="Calibri" pitchFamily="34" charset="0"/>
                          <a:cs typeface="Calibri" pitchFamily="34" charset="0"/>
                        </a:rPr>
                        <a:t>интернет-магазина</a:t>
                      </a:r>
                      <a:r>
                        <a:rPr lang="ru-RU" sz="1400" b="0" dirty="0">
                          <a:latin typeface="Calibri" pitchFamily="34" charset="0"/>
                          <a:cs typeface="Calibri" pitchFamily="34" charset="0"/>
                        </a:rPr>
                        <a:t> ТМ «Фермер» с интеграцией всех существующих точек продаж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b="0" dirty="0">
                          <a:latin typeface="Calibri" pitchFamily="34" charset="0"/>
                          <a:cs typeface="Calibri" pitchFamily="34" charset="0"/>
                        </a:rPr>
                        <a:t> Выход</a:t>
                      </a:r>
                      <a:r>
                        <a:rPr lang="ru-RU" sz="1400" b="0" baseline="0" dirty="0">
                          <a:latin typeface="Calibri" pitchFamily="34" charset="0"/>
                          <a:cs typeface="Calibri" pitchFamily="34" charset="0"/>
                        </a:rPr>
                        <a:t> на новый рынок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"/>
                        </a:rPr>
                        <a:t>DIY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"/>
                        </a:rPr>
                        <a:t> и товаров для дома и сада  под ТМ «Риторика» с</a:t>
                      </a:r>
                      <a:r>
                        <a:rPr lang="ru-RU" sz="1400" b="0" i="0" u="none" strike="noStrike" cap="none" baseline="0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"/>
                        </a:rPr>
                        <a:t> использованием имеющейся сети дистрибуции</a:t>
                      </a:r>
                      <a:endParaRPr sz="1400" b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latin typeface="Calibri" pitchFamily="34" charset="0"/>
                          <a:cs typeface="Calibri" pitchFamily="34" charset="0"/>
                        </a:rPr>
                        <a:t>Сильные стороны и угрозы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 За счет силы бренда Фермер занять долю рынка слабых конкурентов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 Разработать более дешевый продукт для менее требовательного сегмента ЦА</a:t>
                      </a: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09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latin typeface="Calibri" pitchFamily="34" charset="0"/>
                          <a:cs typeface="Calibri" pitchFamily="34" charset="0"/>
                        </a:rPr>
                        <a:t>Слабые стороны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- Сложности во внедрении новых изделий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- Отсутствие товаров-«звезд» в портфеле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- Бюджет на  маркетинг жестко привязан к срокам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- Слабая коммуникация</a:t>
                      </a:r>
                      <a:r>
                        <a:rPr lang="ru-RU" sz="1400" b="0" i="0" u="none" strike="noStrike" cap="none" baseline="0" dirty="0">
                          <a:solidFill>
                            <a:schemeClr val="tx1"/>
                          </a:solidFill>
                          <a:latin typeface="Calibri" pitchFamily="34" charset="0"/>
                          <a:ea typeface="Arial Black"/>
                          <a:cs typeface="Calibri" pitchFamily="34" charset="0"/>
                          <a:sym typeface="Arial Black"/>
                        </a:rPr>
                        <a:t> в Интернет</a:t>
                      </a:r>
                      <a:endParaRPr sz="140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latin typeface="Calibri" pitchFamily="34" charset="0"/>
                          <a:cs typeface="Calibri" pitchFamily="34" charset="0"/>
                        </a:rPr>
                        <a:t>Слабые стороны и возможности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 Усиление коммуникации в Интернет за счет контекстной рекламы с </a:t>
                      </a:r>
                      <a:r>
                        <a:rPr lang="ru-RU" sz="1400" dirty="0" err="1">
                          <a:latin typeface="Calibri" pitchFamily="34" charset="0"/>
                          <a:cs typeface="Calibri" pitchFamily="34" charset="0"/>
                        </a:rPr>
                        <a:t>гео-таргетингом</a:t>
                      </a: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 на точки</a:t>
                      </a:r>
                      <a:r>
                        <a:rPr lang="ru-RU" sz="1400" baseline="0" dirty="0">
                          <a:latin typeface="Calibri" pitchFamily="34" charset="0"/>
                          <a:cs typeface="Calibri" pitchFamily="34" charset="0"/>
                        </a:rPr>
                        <a:t> продаж </a:t>
                      </a: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дилеров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 Снижение затрат и себестоимости продукции за счет внедрения Бережливого производства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 Поиск товаров-«звезд» на рынке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"/>
                        </a:rPr>
                        <a:t>DIY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Arial"/>
                          <a:cs typeface="Calibri" pitchFamily="34" charset="0"/>
                          <a:sym typeface="Arial"/>
                        </a:rPr>
                        <a:t> и товаров для дома и сада</a:t>
                      </a:r>
                      <a:endParaRPr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dirty="0">
                          <a:latin typeface="Calibri" pitchFamily="34" charset="0"/>
                          <a:cs typeface="Calibri" pitchFamily="34" charset="0"/>
                        </a:rPr>
                        <a:t>Слабые стороны и угрозы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 Закладывать</a:t>
                      </a:r>
                      <a:r>
                        <a:rPr lang="ru-RU" sz="1400" baseline="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ru-RU" sz="1400" baseline="0" dirty="0" err="1">
                          <a:latin typeface="Calibri" pitchFamily="34" charset="0"/>
                          <a:cs typeface="Calibri" pitchFamily="34" charset="0"/>
                        </a:rPr>
                        <a:t>бОльшие</a:t>
                      </a:r>
                      <a:r>
                        <a:rPr lang="ru-RU" sz="1400" baseline="0" dirty="0">
                          <a:latin typeface="Calibri" pitchFamily="34" charset="0"/>
                          <a:cs typeface="Calibri" pitchFamily="34" charset="0"/>
                        </a:rPr>
                        <a:t> сроки на разработку новых изделий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1400" baseline="0" dirty="0">
                          <a:latin typeface="Calibri" pitchFamily="34" charset="0"/>
                          <a:cs typeface="Calibri" pitchFamily="34" charset="0"/>
                        </a:rPr>
                        <a:t> Переключение на новый рынок, смежный с сегментом наших дилеров (товары для сада, электроинструмент).</a:t>
                      </a:r>
                      <a:endParaRPr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68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7508" y="548638"/>
            <a:ext cx="5307874" cy="66670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Маркетинговые цели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257" y="1410788"/>
            <a:ext cx="909174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Стратегическая: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pPr lvl="0"/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Увеличить объем продаж по сравнению с 2021 годом на 20% в денежном выражении до конца 2022 года.</a:t>
            </a:r>
          </a:p>
          <a:p>
            <a:pPr lvl="0"/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Тактические: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1. Измерить знание и отношение к бренду «Фермер» конечных потребителей к июлю2022 года.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2. Увеличить органический трафик в интернет-магазин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shopfermer24.ru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по запросам «купить измельчитель зерна», «купить доильный аппарат», «купить измельчитель кормов» в поисковой системе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Яндекс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в 3 раза к концу 2022 года.</a:t>
            </a:r>
          </a:p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3. Автоматизировать выгрузку остатков в интернет-магазин 50% дилеров к июлю 2022 года.</a:t>
            </a:r>
          </a:p>
          <a:p>
            <a:pPr lvl="0"/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4. Обеспечить продажу 10 тыс. тачек строительных к концу 2022 года.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950720" y="3357153"/>
            <a:ext cx="5307874" cy="570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4D600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Стратегии роста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23894"/>
              </p:ext>
            </p:extLst>
          </p:nvPr>
        </p:nvGraphicFramePr>
        <p:xfrm>
          <a:off x="182880" y="3969856"/>
          <a:ext cx="11821885" cy="259085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54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9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7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4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 dirty="0">
                          <a:latin typeface="Calibri" pitchFamily="34" charset="0"/>
                          <a:cs typeface="Calibri" pitchFamily="34" charset="0"/>
                        </a:rPr>
                        <a:t>Стратегия</a:t>
                      </a:r>
                      <a:endParaRPr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 dirty="0">
                          <a:latin typeface="Calibri" pitchFamily="34" charset="0"/>
                          <a:cs typeface="Calibri" pitchFamily="34" charset="0"/>
                        </a:rPr>
                        <a:t>Описание</a:t>
                      </a:r>
                      <a:endParaRPr sz="1400" u="none" strike="noStrike" cap="non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 dirty="0">
                          <a:latin typeface="Calibri" pitchFamily="34" charset="0"/>
                          <a:cs typeface="Calibri" pitchFamily="34" charset="0"/>
                        </a:rPr>
                        <a:t>Приоритет</a:t>
                      </a:r>
                      <a:endParaRPr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C4D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1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 dirty="0">
                          <a:latin typeface="Calibri" pitchFamily="34" charset="0"/>
                          <a:cs typeface="Calibri" pitchFamily="34" charset="0"/>
                        </a:rPr>
                        <a:t>Стратегия развития рынка</a:t>
                      </a:r>
                      <a:endParaRPr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Рынок товаров для фермеров падает, но мы имеем не 100%</a:t>
                      </a:r>
                      <a:r>
                        <a:rPr lang="ru-RU" sz="1400" baseline="0" dirty="0">
                          <a:latin typeface="Calibri" pitchFamily="34" charset="0"/>
                          <a:cs typeface="Calibri" pitchFamily="34" charset="0"/>
                        </a:rPr>
                        <a:t> доли рынка (географически – не все субъекты РФ охвачены дистрибьюторской сетью; за счет доли рынка конкурентов – разработка более дешевого измельчителя зерна).</a:t>
                      </a:r>
                      <a:endParaRPr lang="en-US" sz="1400" baseline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sz="1400" b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Стратегия диверсификации</a:t>
                      </a:r>
                      <a:endParaRPr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 dirty="0">
                          <a:latin typeface="Calibri" pitchFamily="34" charset="0"/>
                          <a:cs typeface="Calibri" pitchFamily="34" charset="0"/>
                          <a:sym typeface="Arial"/>
                        </a:rPr>
                        <a:t>Вывести</a:t>
                      </a:r>
                      <a:r>
                        <a:rPr lang="ru-RU" sz="1400" u="none" strike="noStrike" cap="none" baseline="0" dirty="0">
                          <a:latin typeface="Calibri" pitchFamily="34" charset="0"/>
                          <a:cs typeface="Calibri" pitchFamily="34" charset="0"/>
                          <a:sym typeface="Arial"/>
                        </a:rPr>
                        <a:t> н</a:t>
                      </a:r>
                      <a:r>
                        <a:rPr lang="ru-RU" sz="1400" u="none" strike="noStrike" cap="none" dirty="0">
                          <a:latin typeface="Calibri" pitchFamily="34" charset="0"/>
                          <a:cs typeface="Calibri" pitchFamily="34" charset="0"/>
                          <a:sym typeface="Arial"/>
                        </a:rPr>
                        <a:t>овую ТМ «Риторика» (садовая мебель) на растущий</a:t>
                      </a:r>
                      <a:r>
                        <a:rPr lang="ru-RU" sz="1400" u="none" strike="noStrike" cap="none" baseline="0" dirty="0">
                          <a:latin typeface="Calibri" pitchFamily="34" charset="0"/>
                          <a:cs typeface="Calibri" pitchFamily="34" charset="0"/>
                          <a:sym typeface="Arial"/>
                        </a:rPr>
                        <a:t> рынок </a:t>
                      </a:r>
                      <a:r>
                        <a:rPr lang="en-US" sz="1400" dirty="0">
                          <a:latin typeface="Calibri" pitchFamily="34" charset="0"/>
                          <a:cs typeface="Calibri" pitchFamily="34" charset="0"/>
                        </a:rPr>
                        <a:t>DIY</a:t>
                      </a: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 и </a:t>
                      </a:r>
                      <a:r>
                        <a:rPr lang="ru-RU" sz="1400" u="none" strike="noStrike" cap="none" dirty="0">
                          <a:latin typeface="Calibri" pitchFamily="34" charset="0"/>
                          <a:cs typeface="Calibri" pitchFamily="34" charset="0"/>
                          <a:sym typeface="Arial"/>
                        </a:rPr>
                        <a:t>товаров для дома и сада (через интернет-магазин и оптовые продажи</a:t>
                      </a:r>
                      <a:r>
                        <a:rPr lang="ru-RU" sz="1400" u="none" strike="noStrike" cap="none" baseline="0" dirty="0">
                          <a:latin typeface="Calibri" pitchFamily="34" charset="0"/>
                          <a:cs typeface="Calibri" pitchFamily="34" charset="0"/>
                          <a:sym typeface="Arial"/>
                        </a:rPr>
                        <a:t>).</a:t>
                      </a: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2</a:t>
                      </a:r>
                      <a:endParaRPr sz="1400" b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Calibri" pitchFamily="34" charset="0"/>
                          <a:cs typeface="Calibri" pitchFamily="34" charset="0"/>
                        </a:rPr>
                        <a:t>Стратегия развития продукта</a:t>
                      </a:r>
                      <a:endParaRPr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Разработка</a:t>
                      </a:r>
                      <a:r>
                        <a:rPr lang="ru-RU" sz="1400" baseline="0" dirty="0">
                          <a:latin typeface="Calibri" pitchFamily="34" charset="0"/>
                          <a:cs typeface="Calibri" pitchFamily="34" charset="0"/>
                        </a:rPr>
                        <a:t> и внедрение</a:t>
                      </a: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 новых изделий (агрегат плющения зерна меньшей производительности,</a:t>
                      </a:r>
                      <a:r>
                        <a:rPr lang="ru-RU" sz="1400" baseline="0" dirty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тачка строительная и садовый измельчитель</a:t>
                      </a:r>
                      <a:r>
                        <a:rPr lang="ru-RU" sz="1400" baseline="0" dirty="0">
                          <a:latin typeface="Calibri" pitchFamily="34" charset="0"/>
                          <a:cs typeface="Calibri" pitchFamily="34" charset="0"/>
                        </a:rPr>
                        <a:t> – рынок сбыта тот же, но ЦА шире).</a:t>
                      </a:r>
                      <a:endParaRPr sz="14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  <a:endParaRPr sz="1400" b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4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Calibri" pitchFamily="34" charset="0"/>
                          <a:cs typeface="Calibri" pitchFamily="34" charset="0"/>
                        </a:rPr>
                        <a:t>Стратегия освоения новых рынков</a:t>
                      </a:r>
                      <a:endParaRPr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 dirty="0">
                          <a:latin typeface="Calibri" pitchFamily="34" charset="0"/>
                          <a:cs typeface="Calibri" pitchFamily="34" charset="0"/>
                          <a:sym typeface="Arial"/>
                        </a:rPr>
                        <a:t>Часть</a:t>
                      </a:r>
                      <a:r>
                        <a:rPr lang="en-US" sz="1400" u="none" strike="noStrike" cap="none" dirty="0">
                          <a:latin typeface="Calibri" pitchFamily="34" charset="0"/>
                          <a:cs typeface="Calibri" pitchFamily="34" charset="0"/>
                          <a:sym typeface="Arial"/>
                        </a:rPr>
                        <a:t> </a:t>
                      </a:r>
                      <a:r>
                        <a:rPr lang="ru-RU" sz="1400" u="none" strike="noStrike" cap="none" dirty="0">
                          <a:latin typeface="Calibri" pitchFamily="34" charset="0"/>
                          <a:cs typeface="Calibri" pitchFamily="34" charset="0"/>
                          <a:sym typeface="Arial"/>
                        </a:rPr>
                        <a:t>существующих изделий возможно предложить новым рынкам (соковыжималка – рынку любителей самодельных спиртных напитков, кружка-стартер для розжига угля – любителям </a:t>
                      </a:r>
                      <a:r>
                        <a:rPr lang="en-US" sz="1400" u="none" strike="noStrike" cap="none" dirty="0">
                          <a:latin typeface="Calibri" pitchFamily="34" charset="0"/>
                          <a:cs typeface="Calibri" pitchFamily="34" charset="0"/>
                          <a:sym typeface="Arial"/>
                        </a:rPr>
                        <a:t>BBQ)</a:t>
                      </a:r>
                      <a:r>
                        <a:rPr lang="ru-RU" sz="1400" u="none" strike="noStrike" cap="none" dirty="0">
                          <a:latin typeface="Calibri" pitchFamily="34" charset="0"/>
                          <a:cs typeface="Calibri" pitchFamily="34" charset="0"/>
                          <a:sym typeface="Arial"/>
                        </a:rPr>
                        <a:t>. </a:t>
                      </a: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sz="1400" b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68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0571" y="595180"/>
            <a:ext cx="5307874" cy="63272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Сегментация рынка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5944" y="1463040"/>
            <a:ext cx="44544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Критерий сегментации – размер ЛПХ/фермерского хозяйства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1156" y="1508843"/>
            <a:ext cx="4445724" cy="41857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Целевые сегменты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  <a:sym typeface="Arial"/>
            </a:endParaRPr>
          </a:p>
          <a:p>
            <a:pPr lvl="0">
              <a:buClr>
                <a:schemeClr val="dk1"/>
              </a:buClr>
              <a:buSzPts val="1600"/>
            </a:pPr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Главный приоритет: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Средние ЛПХ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(потребляют максимальный ассортимент нашей основной продукции: более дорогие модели измельчителей зерна и доильные аппараты)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Второй приоритет:</a:t>
            </a:r>
          </a:p>
          <a:p>
            <a:pPr lvl="0"/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Крупные ЛПХ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(нуждаются в доильных аппаратах, но измельчители зерна для них малопроизводительны, больше подходит крупная техника)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Малые ЛПХ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(нуждаются только в малой технике –недорогих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измельчителях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зерна)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ru-RU" sz="14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Использовать возможности: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Фермерские хозяйства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(нуждаются в крупной производительной технике по приготовлению кормов)</a:t>
            </a:r>
          </a:p>
          <a:p>
            <a:pPr lvl="0"/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Индивидуальный предприниматель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(иногда предпочитает нашу более дешевую крупную технику дорогому промышленному оборудованию)</a:t>
            </a:r>
          </a:p>
          <a:p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  <a:sym typeface="Arial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242389" y="2104328"/>
          <a:ext cx="4447177" cy="35205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744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Сегмент</a:t>
                      </a:r>
                      <a:endParaRPr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2900" marR="122900" marT="61450" marB="61450">
                    <a:solidFill>
                      <a:srgbClr val="C4D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latin typeface="Calibri" pitchFamily="34" charset="0"/>
                          <a:cs typeface="Calibri" pitchFamily="34" charset="0"/>
                        </a:rPr>
                        <a:t>Описание</a:t>
                      </a:r>
                      <a:endParaRPr sz="1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2900" marR="122900" marT="61450" marB="61450">
                    <a:solidFill>
                      <a:srgbClr val="C4D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Малое ЛПХ</a:t>
                      </a:r>
                      <a:endParaRPr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2900" marR="122900" marT="61450" marB="614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10-15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кур/уток / 1-3 коровы /лошади/ 3 свиньи</a:t>
                      </a:r>
                      <a:endParaRPr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2900" marR="122900" marT="61450" marB="614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Среднее ЛПХ</a:t>
                      </a:r>
                      <a:endParaRPr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2900" marR="122900" marT="61450" marB="614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15-30 птиц / 3-5 коров /лошадей/ 4-10 свиней</a:t>
                      </a:r>
                      <a:endParaRPr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2900" marR="122900" marT="61450" marB="614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Крупное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ЛПХ</a:t>
                      </a:r>
                      <a:endParaRPr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2900" marR="122900" marT="61450" marB="614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30-50 птиц / 5-10 коров /лошадей/ 10-15 свиней</a:t>
                      </a:r>
                      <a:endParaRPr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2900" marR="122900" marT="61450" marB="614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750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Фермерское хозяйство</a:t>
                      </a:r>
                    </a:p>
                  </a:txBody>
                  <a:tcPr marL="122900" marR="122900" marT="61450" marB="614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Более 10 коров/лошадей, более 15 свиней</a:t>
                      </a:r>
                      <a:endParaRPr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2900" marR="122900" marT="61450" marB="614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Индивидуальный предприниматель</a:t>
                      </a:r>
                      <a:endParaRPr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2900" marR="122900" marT="61450" marB="614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Изготавливает  готовые </a:t>
                      </a:r>
                      <a:r>
                        <a:rPr lang="ru-RU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зерносмеси</a:t>
                      </a:r>
                      <a:r>
                        <a:rPr lang="ru-RU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на</a:t>
                      </a:r>
                      <a:r>
                        <a:rPr lang="ru-RU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продажу</a:t>
                      </a:r>
                      <a:endParaRPr lang="ru-RU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2900" marR="122900" marT="61450" marB="614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68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0570" y="595180"/>
            <a:ext cx="7437121" cy="63272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C4D600"/>
                </a:solidFill>
                <a:latin typeface="Calibri" pitchFamily="34" charset="0"/>
                <a:cs typeface="Calibri" pitchFamily="34" charset="0"/>
              </a:rPr>
              <a:t>Позиционирование продукта для ЦА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802674" y="1345474"/>
            <a:ext cx="6923315" cy="5264332"/>
          </a:xfrm>
          <a:prstGeom prst="roundRect">
            <a:avLst/>
          </a:prstGeom>
          <a:solidFill>
            <a:srgbClr val="C4D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802674" y="1227907"/>
            <a:ext cx="6923315" cy="40364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042160" y="1689461"/>
            <a:ext cx="2142309" cy="805543"/>
          </a:xfrm>
          <a:prstGeom prst="roundRect">
            <a:avLst/>
          </a:prstGeom>
          <a:solidFill>
            <a:srgbClr val="C4D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2037806" y="1502228"/>
            <a:ext cx="2142309" cy="4310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322422" y="1658981"/>
            <a:ext cx="2142309" cy="1293225"/>
          </a:xfrm>
          <a:prstGeom prst="roundRect">
            <a:avLst/>
          </a:prstGeom>
          <a:solidFill>
            <a:srgbClr val="C4D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322423" y="1489165"/>
            <a:ext cx="2142309" cy="4310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998617" y="3722907"/>
            <a:ext cx="2142309" cy="1375962"/>
          </a:xfrm>
          <a:prstGeom prst="roundRect">
            <a:avLst/>
          </a:prstGeom>
          <a:solidFill>
            <a:srgbClr val="C4D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331131" y="3692427"/>
            <a:ext cx="2142309" cy="1375962"/>
          </a:xfrm>
          <a:prstGeom prst="roundRect">
            <a:avLst/>
          </a:prstGeom>
          <a:solidFill>
            <a:srgbClr val="C4D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994262" y="3548736"/>
            <a:ext cx="2142309" cy="4310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339840" y="3583570"/>
            <a:ext cx="2142309" cy="4310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5991497" y="5351417"/>
            <a:ext cx="2142309" cy="587829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5987143" y="6065521"/>
            <a:ext cx="2142309" cy="431074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206240" y="5355771"/>
            <a:ext cx="2142309" cy="5878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201886" y="6056812"/>
            <a:ext cx="2142309" cy="4310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4162697" y="3182981"/>
            <a:ext cx="2142309" cy="1310642"/>
          </a:xfrm>
          <a:prstGeom prst="roundRect">
            <a:avLst/>
          </a:prstGeom>
          <a:solidFill>
            <a:srgbClr val="C4D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167051" y="2991393"/>
            <a:ext cx="2142309" cy="4310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206240" y="6113417"/>
            <a:ext cx="212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Сегмент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14949" y="5377543"/>
            <a:ext cx="212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Ценности потребителя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52903" y="3648886"/>
            <a:ext cx="212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Характер бренда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67052" y="3056709"/>
            <a:ext cx="212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Суть бренда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07326" y="3509549"/>
            <a:ext cx="212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Основания для доверия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33452" y="1563189"/>
            <a:ext cx="212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Функциональные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6778" y="1532709"/>
            <a:ext cx="212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Эмоциональные</a:t>
            </a: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4175760" y="1367245"/>
            <a:ext cx="2142309" cy="4310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4180115" y="1410789"/>
            <a:ext cx="212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Преимущества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61315" y="6135188"/>
            <a:ext cx="212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Владельцы ЛПХ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56962" y="5490753"/>
            <a:ext cx="212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Надежность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80118" y="3435530"/>
            <a:ext cx="2129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Облегчает труд с помощью качественного оборудования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98617" y="3992879"/>
            <a:ext cx="21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20 лет на рынке</a:t>
            </a:r>
          </a:p>
          <a:p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Сеть сервисных центров</a:t>
            </a:r>
          </a:p>
          <a:p>
            <a:r>
              <a:rPr lang="ru-RU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Представленность</a:t>
            </a:r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 в магазинах по всей России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44198" y="4032067"/>
            <a:ext cx="2129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Проверенный временем,</a:t>
            </a:r>
          </a:p>
          <a:p>
            <a:pPr algn="ctr"/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надежный эксперт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55227" y="1950719"/>
            <a:ext cx="2129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Высокое качество, гарантия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32032" y="1926771"/>
            <a:ext cx="2129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Я чувствую себя успешным хозяином, потому что у меня есть оборудование, которое не подводит</a:t>
            </a:r>
          </a:p>
        </p:txBody>
      </p:sp>
      <p:pic>
        <p:nvPicPr>
          <p:cNvPr id="42" name="Рисунок 41" descr="Логотип Фермер_эллипс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3806" y="1960644"/>
            <a:ext cx="1841864" cy="7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87861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_презентации_фермер_v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_презентации_фермер_v2.potx" id="{EA134398-437D-4BBE-A0DA-0330D87598FC}" vid="{4D37DB60-537E-4309-8479-A501081D6D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шаблон_презентации_фермер_v2</Template>
  <TotalTime>384</TotalTime>
  <Words>1679</Words>
  <Application>Microsoft Office PowerPoint</Application>
  <PresentationFormat>Широкоэкранный</PresentationFormat>
  <Paragraphs>249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шаблон_презентации_фермер_v2</vt:lpstr>
      <vt:lpstr>Маркетинговый план ООО «УСМ» (ТМ «Фермер»)</vt:lpstr>
      <vt:lpstr>О компании</vt:lpstr>
      <vt:lpstr>Факторы макросреды</vt:lpstr>
      <vt:lpstr>Карта конкурентов</vt:lpstr>
      <vt:lpstr>Внутренний анализ</vt:lpstr>
      <vt:lpstr>TOWS</vt:lpstr>
      <vt:lpstr>Маркетинговые цели</vt:lpstr>
      <vt:lpstr>Сегментация рынка</vt:lpstr>
      <vt:lpstr>Позиционирование продукта для ЦА</vt:lpstr>
      <vt:lpstr>Маркетинговый микс</vt:lpstr>
      <vt:lpstr>План, бюджет, ключевые показатели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Маркетинговый план ООО «УСМ» (ТМ «Фермер»)</dc:title>
  <dc:creator>Пользователь</dc:creator>
  <cp:lastModifiedBy>marketing@fermer-usm.ru</cp:lastModifiedBy>
  <cp:revision>23</cp:revision>
  <dcterms:created xsi:type="dcterms:W3CDTF">2022-03-15T15:00:50Z</dcterms:created>
  <dcterms:modified xsi:type="dcterms:W3CDTF">2022-04-20T06:36:57Z</dcterms:modified>
</cp:coreProperties>
</file>